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68" r:id="rId2"/>
    <p:sldId id="269" r:id="rId3"/>
    <p:sldId id="257" r:id="rId4"/>
    <p:sldId id="258" r:id="rId5"/>
    <p:sldId id="259" r:id="rId6"/>
    <p:sldId id="260" r:id="rId7"/>
    <p:sldId id="261" r:id="rId8"/>
    <p:sldId id="262" r:id="rId9"/>
    <p:sldId id="263" r:id="rId10"/>
    <p:sldId id="264" r:id="rId11"/>
    <p:sldId id="265" r:id="rId12"/>
    <p:sldId id="266" r:id="rId13"/>
    <p:sldId id="267" r:id="rId14"/>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46" d="100"/>
          <a:sy n="146" d="100"/>
        </p:scale>
        <p:origin x="59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3449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49375-FFA2-73CD-222A-477A088E70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E97FB3-6B4B-D5E8-F6F6-3CE8E2B8F859}"/>
              </a:ext>
            </a:extLst>
          </p:cNvPr>
          <p:cNvSpPr>
            <a:spLocks noGrp="1" noRot="1" noChangeAspect="1"/>
          </p:cNvSpPr>
          <p:nvPr>
            <p:ph type="sldImg"/>
          </p:nvPr>
        </p:nvSpPr>
        <p:spPr/>
        <p:txBody>
          <a:bodyPr/>
          <a:lstStyle/>
          <a:p>
            <a:endParaRPr lang="en-IN"/>
          </a:p>
        </p:txBody>
      </p:sp>
      <p:sp>
        <p:nvSpPr>
          <p:cNvPr id="3" name="Notes Placeholder 2">
            <a:extLst>
              <a:ext uri="{FF2B5EF4-FFF2-40B4-BE49-F238E27FC236}">
                <a16:creationId xmlns:a16="http://schemas.microsoft.com/office/drawing/2014/main" id="{F82B5A27-C655-8BC6-9610-1D6F3C3E762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F1AA72-D22E-3E3C-F924-F87A5F3C27FC}"/>
              </a:ext>
            </a:extLst>
          </p:cNvPr>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463993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E9EF2A-673D-C3AE-FF62-756A7DFAFB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7DB918-4866-87DA-E868-1BA86296000F}"/>
              </a:ext>
            </a:extLst>
          </p:cNvPr>
          <p:cNvSpPr>
            <a:spLocks noGrp="1" noRot="1" noChangeAspect="1"/>
          </p:cNvSpPr>
          <p:nvPr>
            <p:ph type="sldImg"/>
          </p:nvPr>
        </p:nvSpPr>
        <p:spPr/>
        <p:txBody>
          <a:bodyPr/>
          <a:lstStyle/>
          <a:p>
            <a:endParaRPr lang="en-IN"/>
          </a:p>
        </p:txBody>
      </p:sp>
      <p:sp>
        <p:nvSpPr>
          <p:cNvPr id="3" name="Notes Placeholder 2">
            <a:extLst>
              <a:ext uri="{FF2B5EF4-FFF2-40B4-BE49-F238E27FC236}">
                <a16:creationId xmlns:a16="http://schemas.microsoft.com/office/drawing/2014/main" id="{A623BB94-34AB-6564-CB87-57A6635D598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742E165-CF3F-ACD7-71AB-1A583AA083D0}"/>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4048417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rive.google.com/file/d/1hJOXNpOUXOpyjsrBt1O8MyIJHfWgzakS/view" TargetMode="External"/><Relationship Id="rId7" Type="http://schemas.openxmlformats.org/officeDocument/2006/relationships/hyperlink" Target="mailto:yashgwalanik@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DataVerse-Edge" TargetMode="External"/><Relationship Id="rId5" Type="http://schemas.openxmlformats.org/officeDocument/2006/relationships/hyperlink" Target="https://www.linkedin.com/in/gwalaniyash/" TargetMode="External"/><Relationship Id="rId4" Type="http://schemas.openxmlformats.org/officeDocument/2006/relationships/hyperlink" Target="https://drive.google.com/file/d/1m6U7DVxAC_fkBeS9CqYhMDWKL-7txn3A/view?usp=drive_link"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0617"/>
        </a:solidFill>
        <a:effectLst/>
      </p:bgPr>
    </p:bg>
    <p:spTree>
      <p:nvGrpSpPr>
        <p:cNvPr id="1" name="">
          <a:extLst>
            <a:ext uri="{FF2B5EF4-FFF2-40B4-BE49-F238E27FC236}">
              <a16:creationId xmlns:a16="http://schemas.microsoft.com/office/drawing/2014/main" id="{2F7EA61D-D753-6A4E-217F-3EDEC9FAE770}"/>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26E6E66-F340-60B3-782D-6ECF57EF27B7}"/>
              </a:ext>
            </a:extLst>
          </p:cNvPr>
          <p:cNvSpPr/>
          <p:nvPr/>
        </p:nvSpPr>
        <p:spPr>
          <a:xfrm>
            <a:off x="2899953" y="58358"/>
            <a:ext cx="3344094" cy="1097706"/>
          </a:xfrm>
          <a:prstGeom prst="rect">
            <a:avLst/>
          </a:prstGeom>
          <a:noFill/>
          <a:ln/>
        </p:spPr>
        <p:txBody>
          <a:bodyPr wrap="square" lIns="0" tIns="0" rIns="0" bIns="0" rtlCol="0" anchor="t"/>
          <a:lstStyle/>
          <a:p>
            <a:pPr marL="0" indent="0" algn="ctr">
              <a:lnSpc>
                <a:spcPts val="4320"/>
              </a:lnSpc>
              <a:buNone/>
            </a:pPr>
            <a:r>
              <a:rPr lang="en-IN" sz="2400" b="1" dirty="0">
                <a:solidFill>
                  <a:srgbClr val="38BDF8"/>
                </a:solidFill>
                <a:latin typeface="Arial" pitchFamily="34" charset="0"/>
                <a:ea typeface="Arial" pitchFamily="34" charset="-122"/>
                <a:cs typeface="Arial" pitchFamily="34" charset="-120"/>
              </a:rPr>
              <a:t>PROJECT TITLE: </a:t>
            </a:r>
            <a:br>
              <a:rPr lang="en-IN" sz="2400" b="1" dirty="0">
                <a:solidFill>
                  <a:srgbClr val="38BDF8"/>
                </a:solidFill>
                <a:latin typeface="Arial" pitchFamily="34" charset="0"/>
                <a:ea typeface="Arial" pitchFamily="34" charset="-122"/>
                <a:cs typeface="Arial" pitchFamily="34" charset="-120"/>
              </a:rPr>
            </a:br>
            <a:r>
              <a:rPr lang="en-IN" sz="2400" b="1" dirty="0">
                <a:solidFill>
                  <a:srgbClr val="38BDF8"/>
                </a:solidFill>
                <a:latin typeface="Arial" pitchFamily="34" charset="0"/>
                <a:ea typeface="Arial" pitchFamily="34" charset="-122"/>
                <a:cs typeface="Arial" pitchFamily="34" charset="-120"/>
              </a:rPr>
              <a:t>Amazon Sales</a:t>
            </a:r>
            <a:endParaRPr lang="en-US" sz="2400" dirty="0"/>
          </a:p>
        </p:txBody>
      </p:sp>
      <p:sp>
        <p:nvSpPr>
          <p:cNvPr id="3" name="Text 1">
            <a:extLst>
              <a:ext uri="{FF2B5EF4-FFF2-40B4-BE49-F238E27FC236}">
                <a16:creationId xmlns:a16="http://schemas.microsoft.com/office/drawing/2014/main" id="{5BB16A8B-404A-0432-CFA2-504A75EBC91A}"/>
              </a:ext>
            </a:extLst>
          </p:cNvPr>
          <p:cNvSpPr/>
          <p:nvPr/>
        </p:nvSpPr>
        <p:spPr>
          <a:xfrm>
            <a:off x="634252" y="1427763"/>
            <a:ext cx="8000297" cy="792923"/>
          </a:xfrm>
          <a:prstGeom prst="rect">
            <a:avLst/>
          </a:prstGeom>
          <a:noFill/>
          <a:ln/>
        </p:spPr>
        <p:txBody>
          <a:bodyPr wrap="square" lIns="0" tIns="0" rIns="0" bIns="0" rtlCol="0" anchor="t"/>
          <a:lstStyle/>
          <a:p>
            <a:pPr algn="l">
              <a:lnSpc>
                <a:spcPts val="2880"/>
              </a:lnSpc>
              <a:buSzPct val="100000"/>
            </a:pPr>
            <a:r>
              <a:rPr lang="en-US" sz="1200" dirty="0">
                <a:solidFill>
                  <a:srgbClr val="CBD5E1"/>
                </a:solidFill>
                <a:latin typeface="Arial" pitchFamily="34" charset="0"/>
                <a:ea typeface="Arial" pitchFamily="34" charset="-122"/>
                <a:cs typeface="Arial" pitchFamily="34" charset="-120"/>
              </a:rPr>
              <a:t>Dataset Source: </a:t>
            </a:r>
            <a:r>
              <a:rPr lang="en-US" sz="1200" dirty="0">
                <a:solidFill>
                  <a:srgbClr val="CBD5E1"/>
                </a:solidFill>
                <a:latin typeface="Arial" pitchFamily="34" charset="0"/>
                <a:ea typeface="Arial" pitchFamily="34" charset="-122"/>
                <a:cs typeface="Arial" pitchFamily="34" charset="-120"/>
                <a:hlinkClick r:id="rId3"/>
              </a:rPr>
              <a:t>https://drive.google.com/file/d/1hJOXNpOUXOpyjsrBt1O8MyIJHfWgzakS/view</a:t>
            </a:r>
            <a:endParaRPr lang="en-US" sz="1200" dirty="0">
              <a:solidFill>
                <a:srgbClr val="CBD5E1"/>
              </a:solidFill>
              <a:latin typeface="Arial" pitchFamily="34" charset="0"/>
              <a:ea typeface="Arial" pitchFamily="34" charset="-122"/>
              <a:cs typeface="Arial" pitchFamily="34" charset="-120"/>
            </a:endParaRPr>
          </a:p>
          <a:p>
            <a:pPr>
              <a:lnSpc>
                <a:spcPts val="2880"/>
              </a:lnSpc>
              <a:buSzPct val="100000"/>
            </a:pPr>
            <a:r>
              <a:rPr lang="en-US" sz="1200" dirty="0">
                <a:solidFill>
                  <a:srgbClr val="CBD5E1"/>
                </a:solidFill>
                <a:latin typeface="Arial" pitchFamily="34" charset="0"/>
                <a:ea typeface="Arial" pitchFamily="34" charset="-122"/>
                <a:cs typeface="Arial" pitchFamily="34" charset="-120"/>
              </a:rPr>
              <a:t>Working File: </a:t>
            </a:r>
            <a:r>
              <a:rPr lang="en-US" sz="1200" dirty="0">
                <a:solidFill>
                  <a:srgbClr val="CBD5E1"/>
                </a:solidFill>
                <a:latin typeface="Arial" pitchFamily="34" charset="0"/>
                <a:ea typeface="Arial" pitchFamily="34" charset="-122"/>
                <a:cs typeface="Arial" pitchFamily="34" charset="-120"/>
                <a:hlinkClick r:id="rId4"/>
              </a:rPr>
              <a:t>https://drive.google.com/file/d/1m6U7DVxAC_fkBeS9CqYhMDWKL-7txn3A/view?usp=drive_link</a:t>
            </a:r>
            <a:endParaRPr lang="en-US" sz="1200" dirty="0">
              <a:solidFill>
                <a:srgbClr val="CBD5E1"/>
              </a:solidFill>
              <a:latin typeface="Arial" pitchFamily="34" charset="0"/>
              <a:ea typeface="Arial" pitchFamily="34" charset="-122"/>
              <a:cs typeface="Arial" pitchFamily="34" charset="-120"/>
            </a:endParaRPr>
          </a:p>
          <a:p>
            <a:pPr>
              <a:lnSpc>
                <a:spcPts val="2880"/>
              </a:lnSpc>
              <a:buSzPct val="100000"/>
            </a:pPr>
            <a:endParaRPr lang="en-US" sz="1200" dirty="0">
              <a:solidFill>
                <a:srgbClr val="CBD5E1"/>
              </a:solidFill>
              <a:latin typeface="Arial" pitchFamily="34" charset="0"/>
              <a:ea typeface="Arial" pitchFamily="34" charset="-122"/>
              <a:cs typeface="Arial" pitchFamily="34" charset="-120"/>
            </a:endParaRPr>
          </a:p>
          <a:p>
            <a:pPr algn="l">
              <a:lnSpc>
                <a:spcPts val="2880"/>
              </a:lnSpc>
              <a:buSzPct val="100000"/>
            </a:pPr>
            <a:endParaRPr lang="en-US" sz="1200" dirty="0"/>
          </a:p>
        </p:txBody>
      </p:sp>
      <p:sp>
        <p:nvSpPr>
          <p:cNvPr id="4" name="Text 1">
            <a:extLst>
              <a:ext uri="{FF2B5EF4-FFF2-40B4-BE49-F238E27FC236}">
                <a16:creationId xmlns:a16="http://schemas.microsoft.com/office/drawing/2014/main" id="{7A94BDA7-2426-6BA3-3821-EF423C319330}"/>
              </a:ext>
            </a:extLst>
          </p:cNvPr>
          <p:cNvSpPr/>
          <p:nvPr/>
        </p:nvSpPr>
        <p:spPr>
          <a:xfrm>
            <a:off x="4624956" y="2410756"/>
            <a:ext cx="4183063" cy="2017554"/>
          </a:xfrm>
          <a:prstGeom prst="rect">
            <a:avLst/>
          </a:prstGeom>
          <a:noFill/>
          <a:ln/>
        </p:spPr>
        <p:txBody>
          <a:bodyPr wrap="square" lIns="0" tIns="0" rIns="0" bIns="0" rtlCol="0" anchor="t"/>
          <a:lstStyle/>
          <a:p>
            <a:pPr marL="171450" indent="-171450" algn="l">
              <a:lnSpc>
                <a:spcPts val="2880"/>
              </a:lnSpc>
              <a:buSzPct val="100000"/>
              <a:buFont typeface="Arial" panose="020B0604020202020204" pitchFamily="34" charset="0"/>
              <a:buChar char="•"/>
            </a:pPr>
            <a:r>
              <a:rPr lang="en-US" sz="1200" b="1" dirty="0">
                <a:solidFill>
                  <a:srgbClr val="CBD5E1"/>
                </a:solidFill>
                <a:latin typeface="Arial" pitchFamily="34" charset="0"/>
                <a:ea typeface="Arial" pitchFamily="34" charset="-122"/>
                <a:cs typeface="Arial" pitchFamily="34" charset="-120"/>
              </a:rPr>
              <a:t>BY: Yash </a:t>
            </a:r>
            <a:r>
              <a:rPr lang="en-US" sz="1200" b="1" dirty="0" err="1">
                <a:solidFill>
                  <a:srgbClr val="CBD5E1"/>
                </a:solidFill>
                <a:latin typeface="Arial" pitchFamily="34" charset="0"/>
                <a:ea typeface="Arial" pitchFamily="34" charset="-122"/>
                <a:cs typeface="Arial" pitchFamily="34" charset="-120"/>
              </a:rPr>
              <a:t>Gwalani</a:t>
            </a:r>
            <a:endParaRPr lang="en-US" sz="1200" b="1" dirty="0">
              <a:solidFill>
                <a:srgbClr val="CBD5E1"/>
              </a:solidFill>
              <a:latin typeface="Arial" pitchFamily="34" charset="0"/>
              <a:ea typeface="Arial" pitchFamily="34" charset="-122"/>
              <a:cs typeface="Arial" pitchFamily="34" charset="-120"/>
            </a:endParaRPr>
          </a:p>
          <a:p>
            <a:pPr marL="171450" indent="-171450" algn="l">
              <a:lnSpc>
                <a:spcPts val="2880"/>
              </a:lnSpc>
              <a:buSzPct val="100000"/>
              <a:buFont typeface="Arial" panose="020B0604020202020204" pitchFamily="34" charset="0"/>
              <a:buChar char="•"/>
            </a:pPr>
            <a:r>
              <a:rPr lang="en-US" sz="1200" b="1" dirty="0">
                <a:solidFill>
                  <a:srgbClr val="CBD5E1"/>
                </a:solidFill>
                <a:latin typeface="Arial" pitchFamily="34" charset="0"/>
                <a:ea typeface="Arial" pitchFamily="34" charset="-122"/>
                <a:cs typeface="Arial" pitchFamily="34" charset="-120"/>
              </a:rPr>
              <a:t>Digital Product Specialist | Data Analyst  </a:t>
            </a:r>
          </a:p>
          <a:p>
            <a:pPr marL="171450" indent="-171450" algn="l">
              <a:lnSpc>
                <a:spcPts val="2880"/>
              </a:lnSpc>
              <a:buSzPct val="100000"/>
              <a:buFont typeface="Arial" panose="020B0604020202020204" pitchFamily="34" charset="0"/>
              <a:buChar char="•"/>
            </a:pPr>
            <a:r>
              <a:rPr lang="en-US" sz="1200" b="1" dirty="0">
                <a:solidFill>
                  <a:srgbClr val="CBD5E1"/>
                </a:solidFill>
                <a:latin typeface="Arial" pitchFamily="34" charset="0"/>
                <a:ea typeface="Arial" pitchFamily="34" charset="-122"/>
                <a:cs typeface="Arial" pitchFamily="34" charset="-120"/>
              </a:rPr>
              <a:t>LinkedIn: </a:t>
            </a:r>
            <a:r>
              <a:rPr lang="en-US" sz="1200" b="1" dirty="0">
                <a:solidFill>
                  <a:srgbClr val="CBD5E1"/>
                </a:solidFill>
                <a:latin typeface="Arial" pitchFamily="34" charset="0"/>
                <a:ea typeface="Arial" pitchFamily="34" charset="-122"/>
                <a:cs typeface="Arial" pitchFamily="34" charset="-120"/>
                <a:hlinkClick r:id="rId5"/>
              </a:rPr>
              <a:t>https://www.linkedin.com/in/gwalaniyash/</a:t>
            </a:r>
            <a:endParaRPr lang="en-US" sz="1200" b="1" dirty="0">
              <a:solidFill>
                <a:srgbClr val="CBD5E1"/>
              </a:solidFill>
              <a:latin typeface="Arial" pitchFamily="34" charset="0"/>
              <a:ea typeface="Arial" pitchFamily="34" charset="-122"/>
              <a:cs typeface="Arial" pitchFamily="34" charset="-120"/>
            </a:endParaRPr>
          </a:p>
          <a:p>
            <a:pPr marL="171450" indent="-171450" algn="l">
              <a:lnSpc>
                <a:spcPts val="2880"/>
              </a:lnSpc>
              <a:buSzPct val="100000"/>
              <a:buFont typeface="Arial" panose="020B0604020202020204" pitchFamily="34" charset="0"/>
              <a:buChar char="•"/>
            </a:pPr>
            <a:r>
              <a:rPr lang="en-US" sz="1200" b="1" dirty="0">
                <a:solidFill>
                  <a:srgbClr val="CBD5E1"/>
                </a:solidFill>
                <a:latin typeface="Arial" pitchFamily="34" charset="0"/>
                <a:ea typeface="Arial" pitchFamily="34" charset="-122"/>
                <a:cs typeface="Arial" pitchFamily="34" charset="-120"/>
              </a:rPr>
              <a:t>GitHub: </a:t>
            </a:r>
            <a:r>
              <a:rPr lang="en-US" sz="1200" b="1" dirty="0">
                <a:solidFill>
                  <a:srgbClr val="CBD5E1"/>
                </a:solidFill>
                <a:latin typeface="Arial" pitchFamily="34" charset="0"/>
                <a:ea typeface="Arial" pitchFamily="34" charset="-122"/>
                <a:cs typeface="Arial" pitchFamily="34" charset="-120"/>
                <a:hlinkClick r:id="rId6"/>
              </a:rPr>
              <a:t>https://github.com/DataVerse-Edge</a:t>
            </a:r>
            <a:endParaRPr lang="en-US" sz="1200" b="1" dirty="0">
              <a:solidFill>
                <a:srgbClr val="CBD5E1"/>
              </a:solidFill>
              <a:latin typeface="Arial" pitchFamily="34" charset="0"/>
              <a:ea typeface="Arial" pitchFamily="34" charset="-122"/>
              <a:cs typeface="Arial" pitchFamily="34" charset="-120"/>
            </a:endParaRPr>
          </a:p>
          <a:p>
            <a:pPr marL="171450" indent="-171450" algn="l">
              <a:lnSpc>
                <a:spcPts val="2880"/>
              </a:lnSpc>
              <a:buSzPct val="100000"/>
              <a:buFont typeface="Arial" panose="020B0604020202020204" pitchFamily="34" charset="0"/>
              <a:buChar char="•"/>
            </a:pPr>
            <a:r>
              <a:rPr lang="en-US" sz="1200" b="1" dirty="0">
                <a:solidFill>
                  <a:srgbClr val="CBD5E1"/>
                </a:solidFill>
                <a:latin typeface="Arial" pitchFamily="34" charset="0"/>
                <a:ea typeface="Arial" pitchFamily="34" charset="-122"/>
                <a:cs typeface="Arial" pitchFamily="34" charset="-120"/>
              </a:rPr>
              <a:t>Email: </a:t>
            </a:r>
            <a:r>
              <a:rPr lang="en-US" sz="1200" b="1" dirty="0">
                <a:solidFill>
                  <a:srgbClr val="CBD5E1"/>
                </a:solidFill>
                <a:latin typeface="Arial" pitchFamily="34" charset="0"/>
                <a:ea typeface="Arial" pitchFamily="34" charset="-122"/>
                <a:cs typeface="Arial" pitchFamily="34" charset="-120"/>
                <a:hlinkClick r:id="rId7"/>
              </a:rPr>
              <a:t>yashgwalanik@gmail.com</a:t>
            </a:r>
            <a:endParaRPr lang="en-US" sz="1200" b="1" dirty="0">
              <a:solidFill>
                <a:srgbClr val="CBD5E1"/>
              </a:solidFill>
              <a:latin typeface="Arial" pitchFamily="34" charset="0"/>
              <a:ea typeface="Arial" pitchFamily="34" charset="-122"/>
              <a:cs typeface="Arial" pitchFamily="34" charset="-120"/>
            </a:endParaRPr>
          </a:p>
        </p:txBody>
      </p:sp>
    </p:spTree>
    <p:extLst>
      <p:ext uri="{BB962C8B-B14F-4D97-AF65-F5344CB8AC3E}">
        <p14:creationId xmlns:p14="http://schemas.microsoft.com/office/powerpoint/2010/main" val="816004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249663"/>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Find products where the discounted price ends with a 9.</a:t>
            </a:r>
            <a:endParaRPr lang="en-US" sz="1200" dirty="0"/>
          </a:p>
        </p:txBody>
      </p:sp>
      <p:sp>
        <p:nvSpPr>
          <p:cNvPr id="3" name="Text 1"/>
          <p:cNvSpPr/>
          <p:nvPr/>
        </p:nvSpPr>
        <p:spPr>
          <a:xfrm>
            <a:off x="609600" y="2072580"/>
            <a:ext cx="3080657" cy="1383506"/>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Q8: Products Ending with Price 9</a:t>
            </a:r>
            <a:endParaRPr lang="en-US" sz="2700" dirty="0"/>
          </a:p>
        </p:txBody>
      </p:sp>
      <p:sp>
        <p:nvSpPr>
          <p:cNvPr id="5" name="Text 3"/>
          <p:cNvSpPr/>
          <p:nvPr/>
        </p:nvSpPr>
        <p:spPr>
          <a:xfrm>
            <a:off x="609600" y="2072580"/>
            <a:ext cx="7924800" cy="1383506"/>
          </a:xfrm>
          <a:prstGeom prst="rect">
            <a:avLst/>
          </a:prstGeom>
          <a:noFill/>
          <a:ln/>
        </p:spPr>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 product_id, product_name,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discounted_price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FROM Customers</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WHERE discounted_price LIKE '%9';</a:t>
            </a:r>
            <a:endParaRPr lang="en-US" sz="1140" dirty="0"/>
          </a:p>
        </p:txBody>
      </p:sp>
      <p:pic>
        <p:nvPicPr>
          <p:cNvPr id="7" name="Picture 6">
            <a:extLst>
              <a:ext uri="{FF2B5EF4-FFF2-40B4-BE49-F238E27FC236}">
                <a16:creationId xmlns:a16="http://schemas.microsoft.com/office/drawing/2014/main" id="{B276412E-6A89-21D6-6581-78122CD3CABC}"/>
              </a:ext>
            </a:extLst>
          </p:cNvPr>
          <p:cNvPicPr>
            <a:picLocks noChangeAspect="1"/>
          </p:cNvPicPr>
          <p:nvPr/>
        </p:nvPicPr>
        <p:blipFill>
          <a:blip r:embed="rId3"/>
          <a:stretch>
            <a:fillRect/>
          </a:stretch>
        </p:blipFill>
        <p:spPr>
          <a:xfrm>
            <a:off x="3925388" y="1628410"/>
            <a:ext cx="4859382" cy="3343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173463"/>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Display reviews containing words like worst, waste, poor, or not good.</a:t>
            </a:r>
            <a:endParaRPr lang="en-US" sz="1200" dirty="0"/>
          </a:p>
        </p:txBody>
      </p:sp>
      <p:sp>
        <p:nvSpPr>
          <p:cNvPr id="3" name="Text 1"/>
          <p:cNvSpPr/>
          <p:nvPr/>
        </p:nvSpPr>
        <p:spPr>
          <a:xfrm>
            <a:off x="609600" y="1996380"/>
            <a:ext cx="3368040" cy="1846659"/>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Q9: Negative Reviews Detection</a:t>
            </a:r>
            <a:endParaRPr lang="en-US" sz="2700" dirty="0"/>
          </a:p>
        </p:txBody>
      </p:sp>
      <p:sp>
        <p:nvSpPr>
          <p:cNvPr id="5" name="Text 3"/>
          <p:cNvSpPr/>
          <p:nvPr/>
        </p:nvSpPr>
        <p:spPr>
          <a:xfrm>
            <a:off x="609600" y="1996380"/>
            <a:ext cx="7924800" cy="1846659"/>
          </a:xfrm>
          <a:prstGeom prst="rect">
            <a:avLst/>
          </a:prstGeom>
          <a:noFill/>
          <a:ln/>
        </p:spPr>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 product_id, review_content</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FROM customers</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WHERE review_content LIKE '%worst%'</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OR review_content LIKE '%waste%'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OR review_content LIKE '%poor%'</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OR review_content LIKE '%not good%';</a:t>
            </a:r>
            <a:endParaRPr lang="en-US" sz="1140" dirty="0"/>
          </a:p>
        </p:txBody>
      </p:sp>
      <p:pic>
        <p:nvPicPr>
          <p:cNvPr id="7" name="Picture 6">
            <a:extLst>
              <a:ext uri="{FF2B5EF4-FFF2-40B4-BE49-F238E27FC236}">
                <a16:creationId xmlns:a16="http://schemas.microsoft.com/office/drawing/2014/main" id="{5C3FB00A-F16D-DDA4-21B8-F8DC63423C4D}"/>
              </a:ext>
            </a:extLst>
          </p:cNvPr>
          <p:cNvPicPr>
            <a:picLocks noChangeAspect="1"/>
          </p:cNvPicPr>
          <p:nvPr/>
        </p:nvPicPr>
        <p:blipFill>
          <a:blip r:embed="rId3"/>
          <a:stretch>
            <a:fillRect/>
          </a:stretch>
        </p:blipFill>
        <p:spPr>
          <a:xfrm>
            <a:off x="4224746" y="1619371"/>
            <a:ext cx="4468150" cy="332841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249663"/>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List all products where the category includes "Accessories."</a:t>
            </a:r>
            <a:endParaRPr lang="en-US" sz="1200" dirty="0"/>
          </a:p>
        </p:txBody>
      </p:sp>
      <p:sp>
        <p:nvSpPr>
          <p:cNvPr id="3" name="Text 1"/>
          <p:cNvSpPr/>
          <p:nvPr/>
        </p:nvSpPr>
        <p:spPr>
          <a:xfrm>
            <a:off x="609600" y="2072580"/>
            <a:ext cx="3348446" cy="1383506"/>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Q10: Accessory Products</a:t>
            </a:r>
            <a:endParaRPr lang="en-US" sz="2700" dirty="0"/>
          </a:p>
        </p:txBody>
      </p:sp>
      <p:sp>
        <p:nvSpPr>
          <p:cNvPr id="5" name="Text 3"/>
          <p:cNvSpPr/>
          <p:nvPr/>
        </p:nvSpPr>
        <p:spPr>
          <a:xfrm>
            <a:off x="609600" y="2072580"/>
            <a:ext cx="7924800" cy="1383506"/>
          </a:xfrm>
          <a:prstGeom prst="rect">
            <a:avLst/>
          </a:prstGeom>
          <a:noFill/>
          <a:ln/>
        </p:spPr>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 product_id,</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category as Contains_label</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FROM customers</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WHERE category LIKE '%Accessories%';</a:t>
            </a:r>
            <a:endParaRPr lang="en-US" sz="1140" dirty="0"/>
          </a:p>
        </p:txBody>
      </p:sp>
      <p:pic>
        <p:nvPicPr>
          <p:cNvPr id="7" name="Picture 6">
            <a:extLst>
              <a:ext uri="{FF2B5EF4-FFF2-40B4-BE49-F238E27FC236}">
                <a16:creationId xmlns:a16="http://schemas.microsoft.com/office/drawing/2014/main" id="{6A2C758E-86BC-D373-6B7A-88279EE2DA08}"/>
              </a:ext>
            </a:extLst>
          </p:cNvPr>
          <p:cNvPicPr>
            <a:picLocks noChangeAspect="1"/>
          </p:cNvPicPr>
          <p:nvPr/>
        </p:nvPicPr>
        <p:blipFill>
          <a:blip r:embed="rId3"/>
          <a:stretch>
            <a:fillRect/>
          </a:stretch>
        </p:blipFill>
        <p:spPr>
          <a:xfrm>
            <a:off x="4182726" y="1601654"/>
            <a:ext cx="4510170" cy="330391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bg>
      <p:bgPr>
        <a:solidFill>
          <a:srgbClr val="020617"/>
        </a:solidFill>
        <a:effectLst/>
      </p:bgPr>
    </p:bg>
    <p:spTree>
      <p:nvGrpSpPr>
        <p:cNvPr id="1" name=""/>
        <p:cNvGrpSpPr/>
        <p:nvPr/>
      </p:nvGrpSpPr>
      <p:grpSpPr>
        <a:xfrm>
          <a:off x="0" y="0"/>
          <a:ext cx="0" cy="0"/>
          <a:chOff x="0" y="0"/>
          <a:chExt cx="0" cy="0"/>
        </a:xfrm>
      </p:grpSpPr>
      <p:sp>
        <p:nvSpPr>
          <p:cNvPr id="2" name="Text 0"/>
          <p:cNvSpPr/>
          <p:nvPr/>
        </p:nvSpPr>
        <p:spPr>
          <a:xfrm>
            <a:off x="3064183" y="215112"/>
            <a:ext cx="2702123" cy="411460"/>
          </a:xfrm>
          <a:prstGeom prst="rect">
            <a:avLst/>
          </a:prstGeom>
          <a:noFill/>
          <a:ln/>
        </p:spPr>
        <p:txBody>
          <a:bodyPr wrap="square" lIns="0" tIns="0" rIns="0" bIns="0" rtlCol="0" anchor="t"/>
          <a:lstStyle/>
          <a:p>
            <a:pPr marL="0" indent="0" algn="ctr">
              <a:lnSpc>
                <a:spcPts val="4320"/>
              </a:lnSpc>
              <a:buNone/>
            </a:pPr>
            <a:r>
              <a:rPr lang="en-US" sz="2700" b="1" dirty="0">
                <a:solidFill>
                  <a:srgbClr val="38BDF8"/>
                </a:solidFill>
                <a:latin typeface="Arial" pitchFamily="34" charset="0"/>
                <a:ea typeface="Arial" pitchFamily="34" charset="-122"/>
                <a:cs typeface="Arial" pitchFamily="34" charset="-120"/>
              </a:rPr>
              <a:t>Query Summary</a:t>
            </a:r>
            <a:endParaRPr lang="en-US" sz="2700" dirty="0"/>
          </a:p>
        </p:txBody>
      </p:sp>
      <p:sp>
        <p:nvSpPr>
          <p:cNvPr id="3" name="Text 1"/>
          <p:cNvSpPr/>
          <p:nvPr/>
        </p:nvSpPr>
        <p:spPr>
          <a:xfrm>
            <a:off x="2480468" y="1017587"/>
            <a:ext cx="4183063" cy="2672670"/>
          </a:xfrm>
          <a:prstGeom prst="rect">
            <a:avLst/>
          </a:prstGeom>
          <a:noFill/>
          <a:ln/>
        </p:spPr>
        <p:txBody>
          <a:bodyPr wrap="square" lIns="0" tIns="0" rIns="0" bIns="0" rtlCol="0" anchor="t"/>
          <a:lstStyle/>
          <a:p>
            <a:pPr marL="342900" indent="-342900" algn="l">
              <a:lnSpc>
                <a:spcPts val="2880"/>
              </a:lnSpc>
              <a:buSzPct val="100000"/>
              <a:buChar char="•"/>
            </a:pPr>
            <a:r>
              <a:rPr lang="en-US" sz="1200" b="1" dirty="0">
                <a:solidFill>
                  <a:srgbClr val="CBD5E1"/>
                </a:solidFill>
                <a:latin typeface="Arial" pitchFamily="34" charset="0"/>
                <a:ea typeface="Arial" pitchFamily="34" charset="-122"/>
                <a:cs typeface="Arial" pitchFamily="34" charset="-120"/>
              </a:rPr>
              <a:t>10 Essential Queries</a:t>
            </a:r>
            <a:r>
              <a:rPr lang="en-US" sz="1200" dirty="0">
                <a:solidFill>
                  <a:srgbClr val="CBD5E1"/>
                </a:solidFill>
                <a:latin typeface="Arial" pitchFamily="34" charset="0"/>
                <a:ea typeface="Arial" pitchFamily="34" charset="-122"/>
                <a:cs typeface="Arial" pitchFamily="34" charset="-120"/>
              </a:rPr>
              <a:t> covering product filtering and analysis</a:t>
            </a:r>
            <a:endParaRPr lang="en-US" sz="1200" dirty="0"/>
          </a:p>
          <a:p>
            <a:pPr marL="342900" indent="-342900" algn="l">
              <a:lnSpc>
                <a:spcPts val="2880"/>
              </a:lnSpc>
              <a:buSzPct val="100000"/>
              <a:buChar char="•"/>
            </a:pPr>
            <a:r>
              <a:rPr lang="en-US" sz="1200" dirty="0">
                <a:solidFill>
                  <a:srgbClr val="CBD5E1"/>
                </a:solidFill>
                <a:latin typeface="Arial" pitchFamily="34" charset="0"/>
                <a:ea typeface="Arial" pitchFamily="34" charset="-122"/>
                <a:cs typeface="Arial" pitchFamily="34" charset="-120"/>
              </a:rPr>
              <a:t>Uses </a:t>
            </a:r>
            <a:r>
              <a:rPr lang="en-US" sz="1200" b="1" dirty="0">
                <a:solidFill>
                  <a:srgbClr val="CBD5E1"/>
                </a:solidFill>
                <a:latin typeface="Arial" pitchFamily="34" charset="0"/>
                <a:ea typeface="Arial" pitchFamily="34" charset="-122"/>
                <a:cs typeface="Arial" pitchFamily="34" charset="-120"/>
              </a:rPr>
              <a:t>WHERE, HAVING, LIKE, BETWEEN, AND, OR</a:t>
            </a:r>
            <a:r>
              <a:rPr lang="en-US" sz="1200" dirty="0">
                <a:solidFill>
                  <a:srgbClr val="CBD5E1"/>
                </a:solidFill>
                <a:latin typeface="Arial" pitchFamily="34" charset="0"/>
                <a:ea typeface="Arial" pitchFamily="34" charset="-122"/>
                <a:cs typeface="Arial" pitchFamily="34" charset="-120"/>
              </a:rPr>
              <a:t> clauses</a:t>
            </a:r>
            <a:endParaRPr lang="en-US" sz="1200" dirty="0"/>
          </a:p>
          <a:p>
            <a:pPr marL="342900" indent="-342900" algn="l">
              <a:lnSpc>
                <a:spcPts val="2880"/>
              </a:lnSpc>
              <a:buSzPct val="100000"/>
              <a:buChar char="•"/>
            </a:pPr>
            <a:r>
              <a:rPr lang="en-US" sz="1200" dirty="0">
                <a:solidFill>
                  <a:srgbClr val="CBD5E1"/>
                </a:solidFill>
                <a:latin typeface="Arial" pitchFamily="34" charset="0"/>
                <a:ea typeface="Arial" pitchFamily="34" charset="-122"/>
                <a:cs typeface="Arial" pitchFamily="34" charset="-120"/>
              </a:rPr>
              <a:t>Focuses on </a:t>
            </a:r>
            <a:r>
              <a:rPr lang="en-US" sz="1200" b="1" dirty="0">
                <a:solidFill>
                  <a:srgbClr val="CBD5E1"/>
                </a:solidFill>
                <a:latin typeface="Arial" pitchFamily="34" charset="0"/>
                <a:ea typeface="Arial" pitchFamily="34" charset="-122"/>
                <a:cs typeface="Arial" pitchFamily="34" charset="-120"/>
              </a:rPr>
              <a:t>Amazon Sales Database</a:t>
            </a:r>
            <a:r>
              <a:rPr lang="en-US" sz="1200" dirty="0">
                <a:solidFill>
                  <a:srgbClr val="CBD5E1"/>
                </a:solidFill>
                <a:latin typeface="Arial" pitchFamily="34" charset="0"/>
                <a:ea typeface="Arial" pitchFamily="34" charset="-122"/>
                <a:cs typeface="Arial" pitchFamily="34" charset="-120"/>
              </a:rPr>
              <a:t> patterns</a:t>
            </a:r>
            <a:endParaRPr lang="en-US" sz="1200" dirty="0"/>
          </a:p>
          <a:p>
            <a:pPr marL="342900" indent="-342900" algn="l">
              <a:lnSpc>
                <a:spcPts val="2880"/>
              </a:lnSpc>
              <a:buSzPct val="100000"/>
              <a:buChar char="•"/>
            </a:pPr>
            <a:r>
              <a:rPr lang="en-US" sz="1200" dirty="0">
                <a:solidFill>
                  <a:srgbClr val="CBD5E1"/>
                </a:solidFill>
                <a:latin typeface="Arial" pitchFamily="34" charset="0"/>
                <a:ea typeface="Arial" pitchFamily="34" charset="-122"/>
                <a:cs typeface="Arial" pitchFamily="34" charset="-120"/>
              </a:rPr>
              <a:t>Practical examples for </a:t>
            </a:r>
            <a:r>
              <a:rPr lang="en-US" sz="1200" b="1" dirty="0">
                <a:solidFill>
                  <a:srgbClr val="CBD5E1"/>
                </a:solidFill>
                <a:latin typeface="Arial" pitchFamily="34" charset="0"/>
                <a:ea typeface="Arial" pitchFamily="34" charset="-122"/>
                <a:cs typeface="Arial" pitchFamily="34" charset="-120"/>
              </a:rPr>
              <a:t>data filtering and analysis</a:t>
            </a:r>
            <a:endParaRPr lang="en-US" sz="1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20617"/>
        </a:solidFill>
        <a:effectLst/>
      </p:bgPr>
    </p:bg>
    <p:spTree>
      <p:nvGrpSpPr>
        <p:cNvPr id="1" name="">
          <a:extLst>
            <a:ext uri="{FF2B5EF4-FFF2-40B4-BE49-F238E27FC236}">
              <a16:creationId xmlns:a16="http://schemas.microsoft.com/office/drawing/2014/main" id="{1563138E-F6D6-131F-64A5-2F19FD2ACA8A}"/>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06F2C76C-C604-1F97-5D71-3A203928D752}"/>
              </a:ext>
            </a:extLst>
          </p:cNvPr>
          <p:cNvSpPr/>
          <p:nvPr/>
        </p:nvSpPr>
        <p:spPr>
          <a:xfrm>
            <a:off x="2767962" y="156593"/>
            <a:ext cx="3464385" cy="548580"/>
          </a:xfrm>
          <a:prstGeom prst="rect">
            <a:avLst/>
          </a:prstGeom>
          <a:noFill/>
          <a:ln/>
        </p:spPr>
        <p:txBody>
          <a:bodyPr wrap="square" lIns="0" tIns="0" rIns="0" bIns="0" rtlCol="0" anchor="t"/>
          <a:lstStyle/>
          <a:p>
            <a:pPr marL="0" indent="0" algn="ctr">
              <a:lnSpc>
                <a:spcPts val="5760"/>
              </a:lnSpc>
              <a:buNone/>
            </a:pPr>
            <a:r>
              <a:rPr lang="en-US" sz="3600" b="1" dirty="0">
                <a:solidFill>
                  <a:srgbClr val="38BDF8"/>
                </a:solidFill>
                <a:latin typeface="Arial" pitchFamily="34" charset="0"/>
                <a:ea typeface="Arial" pitchFamily="34" charset="-122"/>
                <a:cs typeface="Arial" pitchFamily="34" charset="-120"/>
              </a:rPr>
              <a:t>MySQL Queries</a:t>
            </a:r>
            <a:endParaRPr lang="en-US" sz="3600" dirty="0"/>
          </a:p>
        </p:txBody>
      </p:sp>
      <p:sp>
        <p:nvSpPr>
          <p:cNvPr id="3" name="Text 1">
            <a:extLst>
              <a:ext uri="{FF2B5EF4-FFF2-40B4-BE49-F238E27FC236}">
                <a16:creationId xmlns:a16="http://schemas.microsoft.com/office/drawing/2014/main" id="{38A4BAC8-3442-97FA-96CB-4C27B33CCD4E}"/>
              </a:ext>
            </a:extLst>
          </p:cNvPr>
          <p:cNvSpPr/>
          <p:nvPr/>
        </p:nvSpPr>
        <p:spPr>
          <a:xfrm>
            <a:off x="3609559" y="2411710"/>
            <a:ext cx="1924782" cy="240010"/>
          </a:xfrm>
          <a:prstGeom prst="rect">
            <a:avLst/>
          </a:prstGeom>
          <a:noFill/>
          <a:ln/>
        </p:spPr>
        <p:txBody>
          <a:bodyPr wrap="square" lIns="0" tIns="0" rIns="0" bIns="0" rtlCol="0" anchor="t"/>
          <a:lstStyle/>
          <a:p>
            <a:pPr marL="0" indent="0" algn="ctr">
              <a:lnSpc>
                <a:spcPts val="2520"/>
              </a:lnSpc>
              <a:buNone/>
            </a:pPr>
            <a:r>
              <a:rPr lang="en-US" sz="1350" dirty="0">
                <a:solidFill>
                  <a:srgbClr val="CBD5E1"/>
                </a:solidFill>
                <a:latin typeface="Arial" pitchFamily="34" charset="0"/>
                <a:ea typeface="Arial" pitchFamily="34" charset="-122"/>
                <a:cs typeface="Arial" pitchFamily="34" charset="-120"/>
              </a:rPr>
              <a:t>Amazon Sales Database</a:t>
            </a:r>
            <a:endParaRPr lang="en-US" sz="1350" dirty="0"/>
          </a:p>
        </p:txBody>
      </p:sp>
      <p:sp>
        <p:nvSpPr>
          <p:cNvPr id="4" name="Text 2">
            <a:extLst>
              <a:ext uri="{FF2B5EF4-FFF2-40B4-BE49-F238E27FC236}">
                <a16:creationId xmlns:a16="http://schemas.microsoft.com/office/drawing/2014/main" id="{2B2DB229-E1F6-90E1-3EF7-891CA9769321}"/>
              </a:ext>
            </a:extLst>
          </p:cNvPr>
          <p:cNvSpPr/>
          <p:nvPr/>
        </p:nvSpPr>
        <p:spPr>
          <a:xfrm>
            <a:off x="3582639" y="2727920"/>
            <a:ext cx="1978622" cy="213320"/>
          </a:xfrm>
          <a:prstGeom prst="rect">
            <a:avLst/>
          </a:prstGeom>
          <a:noFill/>
          <a:ln/>
        </p:spPr>
        <p:txBody>
          <a:bodyPr wrap="square" lIns="0" tIns="0" rIns="0" bIns="0" rtlCol="0" anchor="t"/>
          <a:lstStyle/>
          <a:p>
            <a:pPr marL="0" indent="0" algn="ctr">
              <a:lnSpc>
                <a:spcPts val="2240"/>
              </a:lnSpc>
              <a:buNone/>
            </a:pPr>
            <a:r>
              <a:rPr lang="en-US" sz="1200" dirty="0">
                <a:solidFill>
                  <a:srgbClr val="CBD5E1"/>
                </a:solidFill>
                <a:latin typeface="Arial" pitchFamily="34" charset="0"/>
                <a:ea typeface="Arial" pitchFamily="34" charset="-122"/>
                <a:cs typeface="Arial" pitchFamily="34" charset="-120"/>
              </a:rPr>
              <a:t>Query Examples &amp; Solutions</a:t>
            </a:r>
            <a:endParaRPr lang="en-US" sz="1200" dirty="0"/>
          </a:p>
        </p:txBody>
      </p:sp>
      <p:sp>
        <p:nvSpPr>
          <p:cNvPr id="5" name="Text 3">
            <a:extLst>
              <a:ext uri="{FF2B5EF4-FFF2-40B4-BE49-F238E27FC236}">
                <a16:creationId xmlns:a16="http://schemas.microsoft.com/office/drawing/2014/main" id="{B0BD9ED5-540F-5DE3-EB54-59FD6BAEAAD2}"/>
              </a:ext>
            </a:extLst>
          </p:cNvPr>
          <p:cNvSpPr/>
          <p:nvPr/>
        </p:nvSpPr>
        <p:spPr>
          <a:xfrm>
            <a:off x="3842326" y="3246041"/>
            <a:ext cx="1459349" cy="186630"/>
          </a:xfrm>
          <a:prstGeom prst="rect">
            <a:avLst/>
          </a:prstGeom>
          <a:noFill/>
          <a:ln/>
        </p:spPr>
        <p:txBody>
          <a:bodyPr wrap="square" lIns="0" tIns="0" rIns="0" bIns="0" rtlCol="0" anchor="t"/>
          <a:lstStyle/>
          <a:p>
            <a:pPr marL="0" indent="0" algn="ctr">
              <a:lnSpc>
                <a:spcPts val="1960"/>
              </a:lnSpc>
              <a:buNone/>
            </a:pPr>
            <a:r>
              <a:rPr lang="en-US" sz="1050" dirty="0">
                <a:solidFill>
                  <a:srgbClr val="94A3B8"/>
                </a:solidFill>
                <a:latin typeface="Arial" pitchFamily="34" charset="0"/>
                <a:ea typeface="Arial" pitchFamily="34" charset="-122"/>
                <a:cs typeface="Arial" pitchFamily="34" charset="-120"/>
              </a:rPr>
              <a:t>Database: amazonsales</a:t>
            </a:r>
            <a:endParaRPr lang="en-US" sz="1050" dirty="0"/>
          </a:p>
        </p:txBody>
      </p:sp>
      <p:sp>
        <p:nvSpPr>
          <p:cNvPr id="7" name="Text 1">
            <a:extLst>
              <a:ext uri="{FF2B5EF4-FFF2-40B4-BE49-F238E27FC236}">
                <a16:creationId xmlns:a16="http://schemas.microsoft.com/office/drawing/2014/main" id="{4413688A-31BE-1657-0BE8-9334598EB169}"/>
              </a:ext>
            </a:extLst>
          </p:cNvPr>
          <p:cNvSpPr/>
          <p:nvPr/>
        </p:nvSpPr>
        <p:spPr>
          <a:xfrm>
            <a:off x="2978203" y="893664"/>
            <a:ext cx="3187494" cy="411460"/>
          </a:xfrm>
          <a:prstGeom prst="rect">
            <a:avLst/>
          </a:prstGeom>
          <a:noFill/>
          <a:ln/>
        </p:spPr>
        <p:txBody>
          <a:bodyPr wrap="square" lIns="0" tIns="0" rIns="0" bIns="0" rtlCol="0" anchor="t"/>
          <a:lstStyle/>
          <a:p>
            <a:pPr marL="0" indent="0" algn="ctr">
              <a:lnSpc>
                <a:spcPts val="4320"/>
              </a:lnSpc>
              <a:buNone/>
            </a:pPr>
            <a:r>
              <a:rPr lang="en-US" sz="2700" b="1" dirty="0">
                <a:solidFill>
                  <a:srgbClr val="38BDF8"/>
                </a:solidFill>
                <a:latin typeface="Arial" pitchFamily="34" charset="0"/>
                <a:ea typeface="Arial" pitchFamily="34" charset="-122"/>
                <a:cs typeface="Arial" pitchFamily="34" charset="-120"/>
              </a:rPr>
              <a:t>Problem Statement</a:t>
            </a:r>
            <a:endParaRPr lang="en-US" sz="2700" dirty="0"/>
          </a:p>
        </p:txBody>
      </p:sp>
      <p:grpSp>
        <p:nvGrpSpPr>
          <p:cNvPr id="9" name="Group 8">
            <a:extLst>
              <a:ext uri="{FF2B5EF4-FFF2-40B4-BE49-F238E27FC236}">
                <a16:creationId xmlns:a16="http://schemas.microsoft.com/office/drawing/2014/main" id="{4DA84872-A5F7-B4E1-6FA6-4BC8B1E7A26A}"/>
              </a:ext>
            </a:extLst>
          </p:cNvPr>
          <p:cNvGrpSpPr/>
          <p:nvPr/>
        </p:nvGrpSpPr>
        <p:grpSpPr>
          <a:xfrm>
            <a:off x="609550" y="1681212"/>
            <a:ext cx="7924800" cy="2093416"/>
            <a:chOff x="609600" y="1744961"/>
            <a:chExt cx="7924800" cy="2093416"/>
          </a:xfrm>
        </p:grpSpPr>
        <p:sp>
          <p:nvSpPr>
            <p:cNvPr id="6" name="Text 0">
              <a:extLst>
                <a:ext uri="{FF2B5EF4-FFF2-40B4-BE49-F238E27FC236}">
                  <a16:creationId xmlns:a16="http://schemas.microsoft.com/office/drawing/2014/main" id="{E9008A13-1D90-EF77-0B38-4217C6EE238B}"/>
                </a:ext>
              </a:extLst>
            </p:cNvPr>
            <p:cNvSpPr/>
            <p:nvPr/>
          </p:nvSpPr>
          <p:spPr>
            <a:xfrm>
              <a:off x="609600" y="1744961"/>
              <a:ext cx="7924800" cy="2093416"/>
            </a:xfrm>
            <a:prstGeom prst="rect">
              <a:avLst/>
            </a:prstGeom>
            <a:solidFill>
              <a:srgbClr val="1E293B"/>
            </a:solidFill>
            <a:ln/>
          </p:spPr>
          <p:txBody>
            <a:bodyPr wrap="none" lIns="0" tIns="0" rIns="0" bIns="0" rtlCol="0" anchor="ctr">
              <a:normAutofit/>
            </a:bodyPr>
            <a:lstStyle/>
            <a:p>
              <a:pPr marL="0" indent="0">
                <a:buNone/>
              </a:pPr>
              <a:endParaRPr lang="en-US" dirty="0"/>
            </a:p>
          </p:txBody>
        </p:sp>
        <p:sp>
          <p:nvSpPr>
            <p:cNvPr id="8" name="Text 2">
              <a:extLst>
                <a:ext uri="{FF2B5EF4-FFF2-40B4-BE49-F238E27FC236}">
                  <a16:creationId xmlns:a16="http://schemas.microsoft.com/office/drawing/2014/main" id="{0187720B-F481-97BC-6DF8-59077C422E33}"/>
                </a:ext>
              </a:extLst>
            </p:cNvPr>
            <p:cNvSpPr/>
            <p:nvPr/>
          </p:nvSpPr>
          <p:spPr>
            <a:xfrm>
              <a:off x="861604" y="1985535"/>
              <a:ext cx="7277100" cy="1612267"/>
            </a:xfrm>
            <a:prstGeom prst="rect">
              <a:avLst/>
            </a:prstGeom>
            <a:noFill/>
            <a:ln/>
          </p:spPr>
          <p:txBody>
            <a:bodyPr wrap="square" lIns="0" tIns="0" rIns="0" bIns="0" rtlCol="0" anchor="t"/>
            <a:lstStyle/>
            <a:p>
              <a:pPr marL="0" indent="0" algn="l">
                <a:lnSpc>
                  <a:spcPts val="3168"/>
                </a:lnSpc>
                <a:buNone/>
              </a:pPr>
              <a:r>
                <a:rPr lang="en-US" sz="1320" b="1" dirty="0">
                  <a:solidFill>
                    <a:srgbClr val="CBD5E1"/>
                  </a:solidFill>
                  <a:latin typeface="Arial" pitchFamily="34" charset="0"/>
                  <a:ea typeface="Arial" pitchFamily="34" charset="-122"/>
                  <a:cs typeface="Arial" pitchFamily="34" charset="-120"/>
                </a:rPr>
                <a:t>Objective:</a:t>
              </a:r>
              <a:r>
                <a:rPr lang="en-US" sz="1320" dirty="0">
                  <a:solidFill>
                    <a:srgbClr val="CBD5E1"/>
                  </a:solidFill>
                  <a:latin typeface="Arial" pitchFamily="34" charset="0"/>
                  <a:ea typeface="Arial" pitchFamily="34" charset="-122"/>
                  <a:cs typeface="Arial" pitchFamily="34" charset="-120"/>
                </a:rPr>
                <a:t> Analyze the Amazon Sales database to extract and filter product information based on various criteria including pricing, discounts, ratings, and customer reviews. Execute targeted SQL queries to identify products meeting specific conditions, detect customer sentiment, and generate insights for business decision-making.</a:t>
              </a:r>
              <a:endParaRPr lang="en-US" sz="1320" dirty="0"/>
            </a:p>
          </p:txBody>
        </p:sp>
      </p:grpSp>
    </p:spTree>
    <p:extLst>
      <p:ext uri="{BB962C8B-B14F-4D97-AF65-F5344CB8AC3E}">
        <p14:creationId xmlns:p14="http://schemas.microsoft.com/office/powerpoint/2010/main" val="3974504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249660"/>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List all products with a discounted price below ₹500.</a:t>
            </a:r>
            <a:endParaRPr lang="en-US" sz="1200" dirty="0"/>
          </a:p>
        </p:txBody>
      </p:sp>
      <p:sp>
        <p:nvSpPr>
          <p:cNvPr id="3" name="Text 1"/>
          <p:cNvSpPr/>
          <p:nvPr/>
        </p:nvSpPr>
        <p:spPr>
          <a:xfrm>
            <a:off x="609600" y="1981379"/>
            <a:ext cx="3090096" cy="920353"/>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Q1: Products with Discounted Price Below ₹500</a:t>
            </a:r>
            <a:endParaRPr lang="en-US" sz="2700" dirty="0"/>
          </a:p>
        </p:txBody>
      </p:sp>
      <p:sp>
        <p:nvSpPr>
          <p:cNvPr id="5" name="Text 3"/>
          <p:cNvSpPr/>
          <p:nvPr/>
        </p:nvSpPr>
        <p:spPr>
          <a:xfrm>
            <a:off x="609600" y="2072580"/>
            <a:ext cx="7924800" cy="920353"/>
          </a:xfrm>
          <a:prstGeom prst="rect">
            <a:avLst/>
          </a:prstGeom>
          <a:noFill/>
          <a:ln/>
        </p:spPr>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 product_name FROM customers</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WHERE discounted_price &lt; 500;</a:t>
            </a:r>
            <a:endParaRPr lang="en-US" sz="1140" dirty="0"/>
          </a:p>
        </p:txBody>
      </p:sp>
      <p:pic>
        <p:nvPicPr>
          <p:cNvPr id="7" name="Picture 6">
            <a:extLst>
              <a:ext uri="{FF2B5EF4-FFF2-40B4-BE49-F238E27FC236}">
                <a16:creationId xmlns:a16="http://schemas.microsoft.com/office/drawing/2014/main" id="{D2D52016-8E44-2F2E-C3F0-B15763D9E920}"/>
              </a:ext>
            </a:extLst>
          </p:cNvPr>
          <p:cNvPicPr>
            <a:picLocks noChangeAspect="1"/>
          </p:cNvPicPr>
          <p:nvPr/>
        </p:nvPicPr>
        <p:blipFill>
          <a:blip r:embed="rId3"/>
          <a:stretch>
            <a:fillRect/>
          </a:stretch>
        </p:blipFill>
        <p:spPr>
          <a:xfrm>
            <a:off x="4101014" y="1723599"/>
            <a:ext cx="4834704" cy="263877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249661"/>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Find products with a discount percentage of 50% or more.</a:t>
            </a:r>
            <a:endParaRPr lang="en-US" sz="1200" dirty="0"/>
          </a:p>
        </p:txBody>
      </p:sp>
      <p:sp>
        <p:nvSpPr>
          <p:cNvPr id="3" name="Text 1"/>
          <p:cNvSpPr/>
          <p:nvPr/>
        </p:nvSpPr>
        <p:spPr>
          <a:xfrm>
            <a:off x="609600" y="2072580"/>
            <a:ext cx="3884023" cy="1383506"/>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Q2: Products with 50% or More Discount</a:t>
            </a:r>
            <a:endParaRPr lang="en-US" sz="2700" dirty="0"/>
          </a:p>
        </p:txBody>
      </p:sp>
      <p:sp>
        <p:nvSpPr>
          <p:cNvPr id="5" name="Text 3"/>
          <p:cNvSpPr/>
          <p:nvPr/>
        </p:nvSpPr>
        <p:spPr>
          <a:xfrm>
            <a:off x="609600" y="2072580"/>
            <a:ext cx="7924800" cy="1383506"/>
          </a:xfrm>
          <a:prstGeom prst="rect">
            <a:avLst/>
          </a:prstGeom>
          <a:noFill/>
          <a:ln/>
        </p:spPr>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 product_name,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(discount_percentage * 100) Disc_Percentage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FROM customers</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HAVING Disc_Percentage &gt;= 50;</a:t>
            </a:r>
            <a:endParaRPr lang="en-US" sz="1140" dirty="0"/>
          </a:p>
        </p:txBody>
      </p:sp>
      <p:pic>
        <p:nvPicPr>
          <p:cNvPr id="7" name="Picture 6">
            <a:extLst>
              <a:ext uri="{FF2B5EF4-FFF2-40B4-BE49-F238E27FC236}">
                <a16:creationId xmlns:a16="http://schemas.microsoft.com/office/drawing/2014/main" id="{55D391F8-DE15-495D-74C5-FC5A14C5E6C9}"/>
              </a:ext>
            </a:extLst>
          </p:cNvPr>
          <p:cNvPicPr>
            <a:picLocks noChangeAspect="1"/>
          </p:cNvPicPr>
          <p:nvPr/>
        </p:nvPicPr>
        <p:blipFill>
          <a:blip r:embed="rId3"/>
          <a:stretch>
            <a:fillRect/>
          </a:stretch>
        </p:blipFill>
        <p:spPr>
          <a:xfrm>
            <a:off x="4739202" y="1704061"/>
            <a:ext cx="3953694" cy="289224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249661"/>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Retrieve all products where the name contains the word "Cable."</a:t>
            </a:r>
            <a:endParaRPr lang="en-US" sz="1200" dirty="0"/>
          </a:p>
        </p:txBody>
      </p:sp>
      <p:sp>
        <p:nvSpPr>
          <p:cNvPr id="3" name="Text 1"/>
          <p:cNvSpPr/>
          <p:nvPr/>
        </p:nvSpPr>
        <p:spPr>
          <a:xfrm>
            <a:off x="609600" y="2072580"/>
            <a:ext cx="3224349" cy="1383506"/>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Q3: Products Containing "Cable"</a:t>
            </a:r>
            <a:endParaRPr lang="en-US" sz="2700" dirty="0"/>
          </a:p>
        </p:txBody>
      </p:sp>
      <p:sp>
        <p:nvSpPr>
          <p:cNvPr id="5" name="Text 3"/>
          <p:cNvSpPr/>
          <p:nvPr/>
        </p:nvSpPr>
        <p:spPr>
          <a:xfrm>
            <a:off x="609600" y="2072580"/>
            <a:ext cx="3224349" cy="1383506"/>
          </a:xfrm>
          <a:prstGeom prst="rect">
            <a:avLst/>
          </a:prstGeom>
          <a:noFill/>
          <a:ln/>
        </p:spPr>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 product_name,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product_name as Contains_label</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FROM customers</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WHERE product_name LIKE '%cable%';</a:t>
            </a:r>
            <a:endParaRPr lang="en-US" sz="1140" dirty="0"/>
          </a:p>
        </p:txBody>
      </p:sp>
      <p:pic>
        <p:nvPicPr>
          <p:cNvPr id="7" name="Picture 6">
            <a:extLst>
              <a:ext uri="{FF2B5EF4-FFF2-40B4-BE49-F238E27FC236}">
                <a16:creationId xmlns:a16="http://schemas.microsoft.com/office/drawing/2014/main" id="{1068AFC2-D881-F205-79A9-5D219F1045F2}"/>
              </a:ext>
            </a:extLst>
          </p:cNvPr>
          <p:cNvPicPr>
            <a:picLocks noChangeAspect="1"/>
          </p:cNvPicPr>
          <p:nvPr/>
        </p:nvPicPr>
        <p:blipFill>
          <a:blip r:embed="rId3"/>
          <a:stretch>
            <a:fillRect/>
          </a:stretch>
        </p:blipFill>
        <p:spPr>
          <a:xfrm>
            <a:off x="4225832" y="1767782"/>
            <a:ext cx="4468185" cy="306444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173461"/>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Display the difference between average actual price and average discounted price.</a:t>
            </a:r>
            <a:endParaRPr lang="en-US" sz="1200" dirty="0"/>
          </a:p>
        </p:txBody>
      </p:sp>
      <p:sp>
        <p:nvSpPr>
          <p:cNvPr id="3" name="Text 1"/>
          <p:cNvSpPr/>
          <p:nvPr/>
        </p:nvSpPr>
        <p:spPr>
          <a:xfrm>
            <a:off x="609600" y="1996380"/>
            <a:ext cx="7924800" cy="1615083"/>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Q4: Price Difference Analysis</a:t>
            </a:r>
            <a:endParaRPr lang="en-US" sz="2700" dirty="0"/>
          </a:p>
        </p:txBody>
      </p:sp>
      <p:sp>
        <p:nvSpPr>
          <p:cNvPr id="5" name="Text 3"/>
          <p:cNvSpPr/>
          <p:nvPr/>
        </p:nvSpPr>
        <p:spPr>
          <a:xfrm>
            <a:off x="609600" y="1996380"/>
            <a:ext cx="4204063" cy="2124951"/>
          </a:xfrm>
          <a:prstGeom prst="rect">
            <a:avLst/>
          </a:prstGeom>
          <a:ln/>
        </p:spPr>
        <p:style>
          <a:lnRef idx="2">
            <a:schemeClr val="dk1">
              <a:shade val="15000"/>
            </a:schemeClr>
          </a:lnRef>
          <a:fillRef idx="1">
            <a:schemeClr val="dk1"/>
          </a:fillRef>
          <a:effectRef idx="0">
            <a:schemeClr val="dk1"/>
          </a:effectRef>
          <a:fontRef idx="minor">
            <a:schemeClr val="lt1"/>
          </a:fontRef>
        </p:style>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AVG(actual_price) AS avg_actual_price,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AVG(discounted_price) AS avg_discounted_price,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AVG(actual_price) - AVG(discounted_price) AS      avg_difference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FROM Customers;</a:t>
            </a:r>
            <a:endParaRPr lang="en-US" sz="1140" dirty="0"/>
          </a:p>
        </p:txBody>
      </p:sp>
      <p:pic>
        <p:nvPicPr>
          <p:cNvPr id="7" name="Picture 6">
            <a:extLst>
              <a:ext uri="{FF2B5EF4-FFF2-40B4-BE49-F238E27FC236}">
                <a16:creationId xmlns:a16="http://schemas.microsoft.com/office/drawing/2014/main" id="{98592F4F-32CC-7AFB-8E5E-254758936539}"/>
              </a:ext>
            </a:extLst>
          </p:cNvPr>
          <p:cNvPicPr>
            <a:picLocks noChangeAspect="1"/>
          </p:cNvPicPr>
          <p:nvPr/>
        </p:nvPicPr>
        <p:blipFill>
          <a:blip r:embed="rId3"/>
          <a:stretch>
            <a:fillRect/>
          </a:stretch>
        </p:blipFill>
        <p:spPr>
          <a:xfrm>
            <a:off x="4730931" y="1870061"/>
            <a:ext cx="4267200" cy="237758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249661"/>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Query reviews that mention "fast charging" in their content.</a:t>
            </a:r>
            <a:endParaRPr lang="en-US" sz="1200" dirty="0"/>
          </a:p>
        </p:txBody>
      </p:sp>
      <p:sp>
        <p:nvSpPr>
          <p:cNvPr id="3" name="Text 1"/>
          <p:cNvSpPr/>
          <p:nvPr/>
        </p:nvSpPr>
        <p:spPr>
          <a:xfrm>
            <a:off x="609600" y="2072580"/>
            <a:ext cx="3962400" cy="1383506"/>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Q5: Fast Charging Reviews</a:t>
            </a:r>
            <a:endParaRPr lang="en-US" sz="2700" dirty="0"/>
          </a:p>
        </p:txBody>
      </p:sp>
      <p:sp>
        <p:nvSpPr>
          <p:cNvPr id="5" name="Text 3"/>
          <p:cNvSpPr/>
          <p:nvPr/>
        </p:nvSpPr>
        <p:spPr>
          <a:xfrm>
            <a:off x="609600" y="2072580"/>
            <a:ext cx="4106091" cy="1383506"/>
          </a:xfrm>
          <a:prstGeom prst="rect">
            <a:avLst/>
          </a:prstGeom>
          <a:noFill/>
          <a:ln/>
        </p:spPr>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 product_id,</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review_content as Contains_label</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FROM customers</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WHERE review_content LIKE '%fast charging%';</a:t>
            </a:r>
            <a:endParaRPr lang="en-US" sz="1140" dirty="0"/>
          </a:p>
        </p:txBody>
      </p:sp>
      <p:pic>
        <p:nvPicPr>
          <p:cNvPr id="7" name="Picture 6">
            <a:extLst>
              <a:ext uri="{FF2B5EF4-FFF2-40B4-BE49-F238E27FC236}">
                <a16:creationId xmlns:a16="http://schemas.microsoft.com/office/drawing/2014/main" id="{6DBB27D7-63DF-5824-A349-93A05984E118}"/>
              </a:ext>
            </a:extLst>
          </p:cNvPr>
          <p:cNvPicPr>
            <a:picLocks noChangeAspect="1"/>
          </p:cNvPicPr>
          <p:nvPr/>
        </p:nvPicPr>
        <p:blipFill>
          <a:blip r:embed="rId3"/>
          <a:stretch>
            <a:fillRect/>
          </a:stretch>
        </p:blipFill>
        <p:spPr>
          <a:xfrm>
            <a:off x="4625562" y="1669810"/>
            <a:ext cx="4067334" cy="308835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249661"/>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Identify products with a discount percentage between 20% and 40%.</a:t>
            </a:r>
            <a:endParaRPr lang="en-US" sz="1200" dirty="0"/>
          </a:p>
        </p:txBody>
      </p:sp>
      <p:sp>
        <p:nvSpPr>
          <p:cNvPr id="3" name="Text 1"/>
          <p:cNvSpPr/>
          <p:nvPr/>
        </p:nvSpPr>
        <p:spPr>
          <a:xfrm>
            <a:off x="609600" y="2072580"/>
            <a:ext cx="3910149" cy="1383506"/>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Q6: Products with 20-40% Discount</a:t>
            </a:r>
            <a:endParaRPr lang="en-US" sz="2700" dirty="0"/>
          </a:p>
        </p:txBody>
      </p:sp>
      <p:sp>
        <p:nvSpPr>
          <p:cNvPr id="5" name="Text 3"/>
          <p:cNvSpPr/>
          <p:nvPr/>
        </p:nvSpPr>
        <p:spPr>
          <a:xfrm>
            <a:off x="609600" y="2072580"/>
            <a:ext cx="7924800" cy="1383506"/>
          </a:xfrm>
          <a:prstGeom prst="rect">
            <a:avLst/>
          </a:prstGeom>
          <a:noFill/>
          <a:ln/>
        </p:spPr>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 product_name,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(discount_percentage * 100) Disc_Percentage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FROM customers</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HAVING Disc_Percentage BETWEEN 20 AND 40;</a:t>
            </a:r>
            <a:endParaRPr lang="en-US" sz="1140" dirty="0"/>
          </a:p>
        </p:txBody>
      </p:sp>
      <p:pic>
        <p:nvPicPr>
          <p:cNvPr id="7" name="Picture 6">
            <a:extLst>
              <a:ext uri="{FF2B5EF4-FFF2-40B4-BE49-F238E27FC236}">
                <a16:creationId xmlns:a16="http://schemas.microsoft.com/office/drawing/2014/main" id="{F8F29918-3B70-9752-0BE4-A2F75230A603}"/>
              </a:ext>
            </a:extLst>
          </p:cNvPr>
          <p:cNvPicPr>
            <a:picLocks noChangeAspect="1"/>
          </p:cNvPicPr>
          <p:nvPr/>
        </p:nvPicPr>
        <p:blipFill>
          <a:blip r:embed="rId3"/>
          <a:stretch>
            <a:fillRect/>
          </a:stretch>
        </p:blipFill>
        <p:spPr>
          <a:xfrm>
            <a:off x="4651248" y="1665515"/>
            <a:ext cx="4161344" cy="326244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609600" y="1173461"/>
            <a:ext cx="7924800" cy="518120"/>
          </a:xfrm>
          <a:prstGeom prst="rect">
            <a:avLst/>
          </a:prstGeom>
          <a:solidFill>
            <a:srgbClr val="0F172A"/>
          </a:solidFill>
          <a:ln/>
        </p:spPr>
        <p:txBody>
          <a:bodyPr wrap="square" lIns="152400" tIns="152400" rIns="152400" bIns="152400" rtlCol="0" anchor="t">
            <a:normAutofit/>
          </a:bodyPr>
          <a:lstStyle/>
          <a:p>
            <a:pPr marL="0" indent="0" algn="l">
              <a:buNone/>
            </a:pPr>
            <a:r>
              <a:rPr lang="en-US" sz="1200" b="1" dirty="0">
                <a:solidFill>
                  <a:srgbClr val="38BDF8"/>
                </a:solidFill>
                <a:latin typeface="Arial" pitchFamily="34" charset="0"/>
                <a:ea typeface="Arial" pitchFamily="34" charset="-122"/>
                <a:cs typeface="Arial" pitchFamily="34" charset="-120"/>
              </a:rPr>
              <a:t>Find products above ₹1,000 with 4 stars or above rating.</a:t>
            </a:r>
            <a:endParaRPr lang="en-US" sz="1200" dirty="0"/>
          </a:p>
        </p:txBody>
      </p:sp>
      <p:sp>
        <p:nvSpPr>
          <p:cNvPr id="3" name="Text 1"/>
          <p:cNvSpPr/>
          <p:nvPr/>
        </p:nvSpPr>
        <p:spPr>
          <a:xfrm>
            <a:off x="609600" y="1996380"/>
            <a:ext cx="3779520" cy="1615083"/>
          </a:xfrm>
          <a:prstGeom prst="rect">
            <a:avLst/>
          </a:prstGeom>
          <a:solidFill>
            <a:srgbClr val="020617"/>
          </a:solidFill>
          <a:ln/>
        </p:spPr>
        <p:txBody>
          <a:bodyPr wrap="none" lIns="0" tIns="0" rIns="0" bIns="0" rtlCol="0" anchor="ctr">
            <a:normAutofit/>
          </a:bodyPr>
          <a:lstStyle/>
          <a:p>
            <a:pPr marL="0" indent="0">
              <a:buNone/>
            </a:pPr>
            <a:endParaRPr lang="en-US" dirty="0"/>
          </a:p>
        </p:txBody>
      </p:sp>
      <p:sp>
        <p:nvSpPr>
          <p:cNvPr id="4" name="Text 2"/>
          <p:cNvSpPr/>
          <p:nvPr/>
        </p:nvSpPr>
        <p:spPr>
          <a:xfrm>
            <a:off x="609600" y="609600"/>
            <a:ext cx="8083296" cy="411460"/>
          </a:xfrm>
          <a:prstGeom prst="rect">
            <a:avLst/>
          </a:prstGeom>
          <a:noFill/>
          <a:ln/>
        </p:spPr>
        <p:txBody>
          <a:bodyPr wrap="square" lIns="0" tIns="0" rIns="0" bIns="0" rtlCol="0" anchor="t"/>
          <a:lstStyle/>
          <a:p>
            <a:pPr marL="0" indent="0">
              <a:lnSpc>
                <a:spcPts val="4320"/>
              </a:lnSpc>
              <a:buNone/>
            </a:pPr>
            <a:r>
              <a:rPr lang="en-US" sz="2700" b="1" dirty="0">
                <a:solidFill>
                  <a:srgbClr val="38BDF8"/>
                </a:solidFill>
                <a:latin typeface="Arial" pitchFamily="34" charset="0"/>
                <a:ea typeface="Arial" pitchFamily="34" charset="-122"/>
                <a:cs typeface="Arial" pitchFamily="34" charset="-120"/>
              </a:rPr>
              <a:t>Q7: Premium Products with High Ratings</a:t>
            </a:r>
            <a:endParaRPr lang="en-US" sz="2700" dirty="0"/>
          </a:p>
        </p:txBody>
      </p:sp>
      <p:sp>
        <p:nvSpPr>
          <p:cNvPr id="5" name="Text 3"/>
          <p:cNvSpPr/>
          <p:nvPr/>
        </p:nvSpPr>
        <p:spPr>
          <a:xfrm>
            <a:off x="609600" y="1996380"/>
            <a:ext cx="7924800" cy="1615083"/>
          </a:xfrm>
          <a:prstGeom prst="rect">
            <a:avLst/>
          </a:prstGeom>
          <a:noFill/>
          <a:ln/>
        </p:spPr>
        <p:txBody>
          <a:bodyPr wrap="square" lIns="0" tIns="0" rIns="0" bIns="0" rtlCol="0" anchor="t"/>
          <a:lstStyle/>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SELECT product_name,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actual_price,</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rating</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FROM customers</a:t>
            </a:r>
            <a:endParaRPr lang="en-US" sz="1140" dirty="0"/>
          </a:p>
          <a:p>
            <a:pPr marL="0" indent="0">
              <a:lnSpc>
                <a:spcPts val="2432"/>
              </a:lnSpc>
              <a:buNone/>
            </a:pPr>
            <a:r>
              <a:rPr lang="en-US" sz="1140" dirty="0">
                <a:solidFill>
                  <a:srgbClr val="10B981"/>
                </a:solidFill>
                <a:latin typeface="Courier New" pitchFamily="34" charset="0"/>
                <a:ea typeface="Courier New" pitchFamily="34" charset="-122"/>
                <a:cs typeface="Courier New" pitchFamily="34" charset="-120"/>
              </a:rPr>
              <a:t> WHERE actual_price &gt; 1000 AND rating &gt;= 4;</a:t>
            </a:r>
            <a:endParaRPr lang="en-US" sz="1140" dirty="0"/>
          </a:p>
        </p:txBody>
      </p:sp>
      <p:pic>
        <p:nvPicPr>
          <p:cNvPr id="7" name="Picture 6">
            <a:extLst>
              <a:ext uri="{FF2B5EF4-FFF2-40B4-BE49-F238E27FC236}">
                <a16:creationId xmlns:a16="http://schemas.microsoft.com/office/drawing/2014/main" id="{A73BB6D7-0133-8AE0-A6B3-64B8DBACC347}"/>
              </a:ext>
            </a:extLst>
          </p:cNvPr>
          <p:cNvPicPr>
            <a:picLocks noChangeAspect="1"/>
          </p:cNvPicPr>
          <p:nvPr/>
        </p:nvPicPr>
        <p:blipFill>
          <a:blip r:embed="rId3"/>
          <a:stretch>
            <a:fillRect/>
          </a:stretch>
        </p:blipFill>
        <p:spPr>
          <a:xfrm>
            <a:off x="4572000" y="1619794"/>
            <a:ext cx="4301084" cy="343226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680</Words>
  <Application>Microsoft Office PowerPoint</Application>
  <PresentationFormat>On-screen Show (16:9)</PresentationFormat>
  <Paragraphs>94</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Perplexity 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Converted Presentation</dc:title>
  <dc:subject>PptxGenJS Presentation</dc:subject>
  <dc:creator>Perplexity</dc:creator>
  <cp:lastModifiedBy>kmgwalani@outlook.com</cp:lastModifiedBy>
  <cp:revision>2</cp:revision>
  <dcterms:created xsi:type="dcterms:W3CDTF">2025-11-23T13:26:31Z</dcterms:created>
  <dcterms:modified xsi:type="dcterms:W3CDTF">2025-11-23T13:59:17Z</dcterms:modified>
</cp:coreProperties>
</file>